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50" r:id="rId6"/>
  </p:sldMasterIdLst>
  <p:notesMasterIdLst>
    <p:notesMasterId r:id="rId20"/>
  </p:notesMasterIdLst>
  <p:sldIdLst>
    <p:sldId id="256" r:id="rId7"/>
    <p:sldId id="269" r:id="rId8"/>
    <p:sldId id="257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78"/>
    <p:restoredTop sz="94615"/>
  </p:normalViewPr>
  <p:slideViewPr>
    <p:cSldViewPr snapToGrid="0" snapToObjects="1">
      <p:cViewPr varScale="1">
        <p:scale>
          <a:sx n="123" d="100"/>
          <a:sy n="123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7C885-B4A3-D14B-A5DE-AC229DBB4174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262B5-9976-F141-80E4-D5444CAEF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02000" y="3600000"/>
            <a:ext cx="7740000" cy="680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 fontAlgn="ctr">
              <a:lnSpc>
                <a:spcPct val="100000"/>
              </a:lnSpc>
              <a:defRPr sz="1800" b="0" i="0" cap="all" baseline="0">
                <a:latin typeface="Garamond Bold" charset="0"/>
              </a:defRPr>
            </a:lvl1pPr>
          </a:lstStyle>
          <a:p>
            <a:pPr algn="r"/>
            <a:r>
              <a:rPr lang="en-US" altLang="x-none" sz="1800" b="1" dirty="0" smtClean="0">
                <a:latin typeface="Garamond" charset="0"/>
                <a:ea typeface="ヒラギノ角ゴ Pro W3" charset="-128"/>
              </a:rPr>
              <a:t>A PREZENTÁCIÓ CÍME</a:t>
            </a:r>
            <a:endParaRPr lang="en-US" altLang="x-none" sz="1800" b="1" dirty="0">
              <a:latin typeface="Garamond" charset="0"/>
              <a:ea typeface="ヒラギノ角ゴ Pro W3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3000" baseline="0">
                <a:solidFill>
                  <a:srgbClr val="F3B329"/>
                </a:solidFill>
                <a:latin typeface="garamond" charset="0"/>
              </a:defRPr>
            </a:lvl1pPr>
          </a:lstStyle>
          <a:p>
            <a:pPr eaLnBrk="1" hangingPunct="1">
              <a:buFont typeface="Arial" charset="0"/>
              <a:buNone/>
            </a:pPr>
            <a:r>
              <a:rPr lang="en-US" altLang="x-none" sz="3000" dirty="0" smtClean="0">
                <a:solidFill>
                  <a:srgbClr val="EEA420"/>
                </a:solidFill>
                <a:latin typeface="Garamond" charset="0"/>
              </a:rPr>
              <a:t>Lorem ipsum dolor sit </a:t>
            </a:r>
            <a:r>
              <a:rPr lang="en-US" altLang="x-none" sz="3000" dirty="0" err="1" smtClean="0">
                <a:solidFill>
                  <a:srgbClr val="EEA420"/>
                </a:solidFill>
                <a:latin typeface="Garamond" charset="0"/>
              </a:rPr>
              <a:t>amet</a:t>
            </a:r>
            <a:r>
              <a:rPr lang="en-US" altLang="x-none" sz="3000" dirty="0" smtClean="0">
                <a:solidFill>
                  <a:srgbClr val="EEA420"/>
                </a:solidFill>
                <a:latin typeface="Garamond" charset="0"/>
              </a:rPr>
              <a:t> </a:t>
            </a:r>
            <a:r>
              <a:rPr lang="en-US" altLang="x-none" sz="3000" dirty="0" err="1" smtClean="0">
                <a:solidFill>
                  <a:srgbClr val="EEA420"/>
                </a:solidFill>
                <a:latin typeface="Garamond" charset="0"/>
              </a:rPr>
              <a:t>sed</a:t>
            </a:r>
            <a:r>
              <a:rPr lang="en-US" altLang="x-none" sz="3000" dirty="0" smtClean="0">
                <a:solidFill>
                  <a:srgbClr val="EEA420"/>
                </a:solidFill>
                <a:latin typeface="Garamond" charset="0"/>
              </a:rPr>
              <a:t> do</a:t>
            </a:r>
            <a:endParaRPr lang="en-US" altLang="x-none" sz="3000" dirty="0">
              <a:solidFill>
                <a:srgbClr val="EEA420"/>
              </a:solidFill>
              <a:latin typeface="Garamond" charset="0"/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tx1"/>
                </a:solidFill>
                <a:latin typeface="garamond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Lorem ipsum dolor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si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sed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do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eius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incidolore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magna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aliqua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.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Ut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enim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ad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minilaur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. </a:t>
            </a:r>
            <a:b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</a:b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Excepteur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sint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occaecat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cupidatat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non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proident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sunt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in culpa qui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officia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deserunt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mollit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anim.</a:t>
            </a:r>
            <a:endParaRPr lang="en-US" altLang="x-none" sz="1600" dirty="0">
              <a:solidFill>
                <a:srgbClr val="505150"/>
              </a:solidFill>
              <a:latin typeface="Garamond" charset="0"/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00000"/>
            <a:ext cx="7703999" cy="1497600"/>
          </a:xfrm>
          <a:prstGeom prst="rect">
            <a:avLst/>
          </a:prstGeom>
        </p:spPr>
        <p:txBody>
          <a:bodyPr lIns="0" tIns="0" rIns="0" bIns="0" numCol="3" spcCol="28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tx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 smtClean="0">
                <a:latin typeface="Garamond"/>
                <a:cs typeface="Garamond"/>
              </a:rPr>
              <a:t>Sed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perspiciatis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unde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omnis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iste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natus</a:t>
            </a:r>
            <a:r>
              <a:rPr lang="en-US" sz="1300" dirty="0" smtClean="0">
                <a:latin typeface="Garamond"/>
                <a:cs typeface="Garamond"/>
              </a:rPr>
              <a:t> error sit </a:t>
            </a:r>
            <a:r>
              <a:rPr lang="en-US" sz="1300" dirty="0" err="1" smtClean="0">
                <a:latin typeface="Garamond"/>
                <a:cs typeface="Garamond"/>
              </a:rPr>
              <a:t>voluptatem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accusantium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doloremque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laudantium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totam</a:t>
            </a:r>
            <a:r>
              <a:rPr lang="en-US" sz="1300" dirty="0" smtClean="0">
                <a:latin typeface="Garamond"/>
                <a:cs typeface="Garamond"/>
              </a:rPr>
              <a:t> rem </a:t>
            </a:r>
            <a:r>
              <a:rPr lang="en-US" sz="1300" dirty="0" err="1" smtClean="0">
                <a:latin typeface="Garamond"/>
                <a:cs typeface="Garamond"/>
              </a:rPr>
              <a:t>aperiam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eaque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ipsa</a:t>
            </a:r>
            <a:r>
              <a:rPr lang="en-US" sz="1300" dirty="0" smtClean="0">
                <a:latin typeface="Garamond"/>
                <a:cs typeface="Garamond"/>
              </a:rPr>
              <a:t> quae ab </a:t>
            </a:r>
            <a:r>
              <a:rPr lang="en-US" sz="1300" dirty="0" err="1" smtClean="0">
                <a:latin typeface="Garamond"/>
                <a:cs typeface="Garamond"/>
              </a:rPr>
              <a:t>illo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inventore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veritatis</a:t>
            </a:r>
            <a:r>
              <a:rPr lang="en-US" sz="1300" dirty="0" smtClean="0">
                <a:latin typeface="Garamond"/>
                <a:cs typeface="Garamond"/>
              </a:rPr>
              <a:t> et quasi </a:t>
            </a:r>
            <a:r>
              <a:rPr lang="en-US" sz="1300" dirty="0" err="1" smtClean="0">
                <a:latin typeface="Garamond"/>
                <a:cs typeface="Garamond"/>
              </a:rPr>
              <a:t>architecto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beatae</a:t>
            </a:r>
            <a:r>
              <a:rPr lang="en-US" sz="1300" dirty="0" smtClean="0">
                <a:latin typeface="Garamond"/>
                <a:cs typeface="Garamond"/>
              </a:rPr>
              <a:t> vitae dicta </a:t>
            </a:r>
            <a:r>
              <a:rPr lang="en-US" sz="1300" dirty="0" err="1" smtClean="0">
                <a:latin typeface="Garamond"/>
                <a:cs typeface="Garamond"/>
              </a:rPr>
              <a:t>sunt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explicabo</a:t>
            </a:r>
            <a:r>
              <a:rPr lang="en-US" sz="1300" dirty="0" smtClean="0">
                <a:latin typeface="Garamond"/>
                <a:cs typeface="Garamond"/>
              </a:rPr>
              <a:t>. Nemo </a:t>
            </a:r>
            <a:r>
              <a:rPr lang="en-US" sz="1300" dirty="0" err="1" smtClean="0">
                <a:latin typeface="Garamond"/>
                <a:cs typeface="Garamond"/>
              </a:rPr>
              <a:t>enim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ipsam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voluptatem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quia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voluptas</a:t>
            </a:r>
            <a:r>
              <a:rPr lang="en-US" sz="1300" dirty="0" smtClean="0">
                <a:latin typeface="Garamond"/>
                <a:cs typeface="Garamond"/>
              </a:rPr>
              <a:t> sit </a:t>
            </a:r>
            <a:r>
              <a:rPr lang="en-US" sz="1300" dirty="0" err="1" smtClean="0">
                <a:latin typeface="Garamond"/>
                <a:cs typeface="Garamond"/>
              </a:rPr>
              <a:t>aspernatur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odit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aut</a:t>
            </a:r>
            <a:r>
              <a:rPr lang="en-US" sz="1300" dirty="0" smtClean="0">
                <a:latin typeface="Garamond"/>
                <a:cs typeface="Garamond"/>
              </a:rPr>
              <a:t> fugit, </a:t>
            </a:r>
            <a:r>
              <a:rPr lang="en-US" sz="1300" dirty="0" err="1" smtClean="0">
                <a:latin typeface="Garamond"/>
                <a:cs typeface="Garamond"/>
              </a:rPr>
              <a:t>sed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quia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consequuntur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magni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est</a:t>
            </a:r>
            <a:r>
              <a:rPr lang="en-US" sz="1300" dirty="0" smtClean="0">
                <a:latin typeface="Garamond"/>
                <a:cs typeface="Garamond"/>
              </a:rPr>
              <a:t>, qui </a:t>
            </a:r>
            <a:r>
              <a:rPr lang="en-US" sz="1300" dirty="0" err="1" smtClean="0">
                <a:latin typeface="Garamond"/>
                <a:cs typeface="Garamond"/>
              </a:rPr>
              <a:t>dolorem</a:t>
            </a:r>
            <a:r>
              <a:rPr lang="en-US" sz="1300" dirty="0" smtClean="0">
                <a:latin typeface="Garamond"/>
                <a:cs typeface="Garamond"/>
              </a:rPr>
              <a:t> ipsum </a:t>
            </a:r>
            <a:r>
              <a:rPr lang="en-US" sz="1300" dirty="0" err="1" smtClean="0">
                <a:latin typeface="Garamond"/>
                <a:cs typeface="Garamond"/>
              </a:rPr>
              <a:t>quia</a:t>
            </a:r>
            <a:r>
              <a:rPr lang="en-US" sz="1300" dirty="0" smtClean="0">
                <a:latin typeface="Garamond"/>
                <a:cs typeface="Garamond"/>
              </a:rPr>
              <a:t> dolor sit </a:t>
            </a:r>
            <a:r>
              <a:rPr lang="en-US" sz="1300" dirty="0" err="1" smtClean="0">
                <a:latin typeface="Garamond"/>
                <a:cs typeface="Garamond"/>
              </a:rPr>
              <a:t>amet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consectetur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adipisci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velit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sed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quia</a:t>
            </a:r>
            <a:r>
              <a:rPr lang="en-US" sz="1300" dirty="0" smtClean="0">
                <a:latin typeface="Garamond"/>
                <a:cs typeface="Garamond"/>
              </a:rPr>
              <a:t> non </a:t>
            </a:r>
            <a:r>
              <a:rPr lang="en-US" sz="1300" dirty="0" err="1" smtClean="0">
                <a:latin typeface="Garamond"/>
                <a:cs typeface="Garamond"/>
              </a:rPr>
              <a:t>numquam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eius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modi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tempora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incidunt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labore</a:t>
            </a:r>
            <a:r>
              <a:rPr lang="en-US" sz="1300" dirty="0" smtClean="0">
                <a:latin typeface="Garamond"/>
                <a:cs typeface="Garamond"/>
              </a:rPr>
              <a:t> et </a:t>
            </a:r>
            <a:r>
              <a:rPr lang="en-US" sz="1300" dirty="0" err="1" smtClean="0">
                <a:latin typeface="Garamond"/>
                <a:cs typeface="Garamond"/>
              </a:rPr>
              <a:t>dolore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magnam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aliquam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quaerat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voluptatem</a:t>
            </a:r>
            <a:r>
              <a:rPr lang="en-US" sz="1300" dirty="0" smtClean="0">
                <a:latin typeface="Garamond"/>
                <a:cs typeface="Garamond"/>
              </a:rPr>
              <a:t>. </a:t>
            </a:r>
            <a:r>
              <a:rPr lang="en-US" sz="1300" dirty="0" err="1" smtClean="0">
                <a:latin typeface="Garamond"/>
                <a:cs typeface="Garamond"/>
              </a:rPr>
              <a:t>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enim</a:t>
            </a:r>
            <a:r>
              <a:rPr lang="en-US" sz="1300" dirty="0" smtClean="0">
                <a:latin typeface="Garamond"/>
                <a:cs typeface="Garamond"/>
              </a:rPr>
              <a:t> ad minima </a:t>
            </a:r>
            <a:r>
              <a:rPr lang="en-US" sz="1300" dirty="0" err="1" smtClean="0">
                <a:latin typeface="Garamond"/>
                <a:cs typeface="Garamond"/>
              </a:rPr>
              <a:t>veniam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quis</a:t>
            </a:r>
            <a:r>
              <a:rPr lang="en-US" sz="1300" dirty="0" smtClean="0">
                <a:latin typeface="Garamond"/>
                <a:cs typeface="Garamond"/>
              </a:rPr>
              <a:t> nostrum </a:t>
            </a:r>
            <a:r>
              <a:rPr lang="en-US" sz="1300" dirty="0" err="1" smtClean="0">
                <a:latin typeface="Garamond"/>
                <a:cs typeface="Garamond"/>
              </a:rPr>
              <a:t>exerci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tationes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suscipit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laboriosam</a:t>
            </a:r>
            <a:r>
              <a:rPr lang="en-US" sz="1300" dirty="0" smtClean="0">
                <a:latin typeface="Garamond"/>
                <a:cs typeface="Garamond"/>
              </a:rPr>
              <a:t>, nisi </a:t>
            </a:r>
            <a:r>
              <a:rPr lang="en-US" sz="1300" dirty="0" err="1" smtClean="0">
                <a:latin typeface="Garamond"/>
                <a:cs typeface="Garamond"/>
              </a:rPr>
              <a:t>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aliquid</a:t>
            </a:r>
            <a:r>
              <a:rPr lang="en-US" sz="1300" dirty="0" smtClean="0">
                <a:latin typeface="Garamond"/>
                <a:cs typeface="Garamond"/>
              </a:rPr>
              <a:t> ex </a:t>
            </a:r>
            <a:r>
              <a:rPr lang="en-US" sz="1300" dirty="0" err="1" smtClean="0">
                <a:latin typeface="Garamond"/>
                <a:cs typeface="Garamond"/>
              </a:rPr>
              <a:t>ea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commodi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consequatur</a:t>
            </a:r>
            <a:r>
              <a:rPr lang="en-US" sz="1300" dirty="0" smtClean="0">
                <a:latin typeface="Garamond"/>
                <a:cs typeface="Garamond"/>
              </a:rPr>
              <a:t>?</a:t>
            </a:r>
            <a:endParaRPr lang="en-US" sz="1300" baseline="30000" dirty="0">
              <a:latin typeface="Garamond"/>
              <a:ea typeface="+mn-ea"/>
              <a:cs typeface="Garamond"/>
            </a:endParaRP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384000" y="2520000"/>
            <a:ext cx="5040000" cy="180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519363"/>
            <a:ext cx="2376000" cy="1800225"/>
          </a:xfrm>
          <a:prstGeom prst="rect">
            <a:avLst/>
          </a:prstGeom>
          <a:solidFill>
            <a:srgbClr val="F3B329"/>
          </a:solidFill>
        </p:spPr>
        <p:txBody>
          <a:bodyPr lIns="108000" tIns="108000" rIns="108000" bIns="10800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1" i="0" baseline="0">
                <a:solidFill>
                  <a:schemeClr val="bg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Lorem ipsum dolor sit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amet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consectetur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adipiscing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elit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sed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do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eiusmod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tempor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incididunt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ut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labore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et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dolore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magna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ali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enim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ad mi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éasd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endParaRPr lang="en-US" altLang="x-none" sz="1400" b="1" dirty="0">
              <a:solidFill>
                <a:schemeClr val="bg1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8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A+MM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6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6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320000" y="6228000"/>
            <a:ext cx="504000" cy="3238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x-none" sz="1200" baseline="0" dirty="0" smtClean="0">
                <a:solidFill>
                  <a:schemeClr val="bg1"/>
                </a:solidFill>
                <a:latin typeface="garamond" charset="0"/>
                <a:ea typeface="ヒラギノ角ゴ Pro W3" charset="-128"/>
              </a:rPr>
              <a:t>0</a:t>
            </a:r>
            <a:fld id="{A2DDC8D4-4DCD-1344-829E-0A8A4E71F813}" type="slidenum">
              <a:rPr lang="en-US" altLang="x-none" sz="1200" baseline="0" smtClean="0">
                <a:solidFill>
                  <a:schemeClr val="bg1"/>
                </a:solidFill>
                <a:latin typeface="garamond" charset="0"/>
                <a:ea typeface="ヒラギノ角ゴ Pro W3" charset="-128"/>
              </a:rPr>
              <a:pPr algn="ctr">
                <a:lnSpc>
                  <a:spcPct val="100000"/>
                </a:lnSpc>
              </a:pPr>
              <a:t>‹#›</a:t>
            </a:fld>
            <a:endParaRPr lang="en-US" altLang="x-none" sz="1200" baseline="0" dirty="0">
              <a:solidFill>
                <a:schemeClr val="bg1"/>
              </a:solidFill>
              <a:latin typeface="garamond" charset="0"/>
              <a:ea typeface="ヒラギノ角ゴ Pro W3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4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2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793066"/>
            <a:ext cx="8150578" cy="1458178"/>
          </a:xfrm>
        </p:spPr>
        <p:txBody>
          <a:bodyPr/>
          <a:lstStyle/>
          <a:p>
            <a:pPr algn="ctr"/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Menekültügyi, Migrációs és Integrációs </a:t>
            </a: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</a:t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PályázTatás - Alapvető Információk</a:t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altLang="hu-H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2022. </a:t>
            </a:r>
            <a:r>
              <a:rPr lang="hu-HU" altLang="hu-H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június 8.</a:t>
            </a:r>
            <a:r>
              <a:rPr lang="hu-HU" altLang="hu-HU" sz="1200" b="1" dirty="0">
                <a:solidFill>
                  <a:srgbClr val="7F7F7F"/>
                </a:solidFill>
                <a:cs typeface="Times New Roman" pitchFamily="18" charset="0"/>
              </a:rPr>
              <a:t/>
            </a:r>
            <a:br>
              <a:rPr lang="hu-HU" altLang="hu-HU" sz="1200" b="1" dirty="0">
                <a:solidFill>
                  <a:srgbClr val="7F7F7F"/>
                </a:solidFill>
                <a:cs typeface="Times New Roman" pitchFamily="18" charset="0"/>
              </a:rPr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1"/>
          <p:cNvSpPr>
            <a:spLocks noGrp="1"/>
          </p:cNvSpPr>
          <p:nvPr>
            <p:ph type="body" sz="quarter" idx="10"/>
          </p:nvPr>
        </p:nvSpPr>
        <p:spPr>
          <a:xfrm>
            <a:off x="720000" y="1260000"/>
            <a:ext cx="7703999" cy="432000"/>
          </a:xfrm>
        </p:spPr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Tartalmi értékelés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8" name="Szöveg helye 3"/>
          <p:cNvSpPr>
            <a:spLocks noGrp="1"/>
          </p:cNvSpPr>
          <p:nvPr>
            <p:ph type="body" sz="quarter" idx="13"/>
          </p:nvPr>
        </p:nvSpPr>
        <p:spPr>
          <a:xfrm>
            <a:off x="720000" y="2081893"/>
            <a:ext cx="7703999" cy="3915707"/>
          </a:xfrm>
        </p:spPr>
        <p:txBody>
          <a:bodyPr numCol="1"/>
          <a:lstStyle/>
          <a:p>
            <a:pPr>
              <a:defRPr/>
            </a:pPr>
            <a:r>
              <a:rPr lang="hu-HU" altLang="hu-HU" sz="1800" b="1" u="sng" dirty="0">
                <a:latin typeface="Garamond" panose="02020404030301010803" pitchFamily="18" charset="0"/>
                <a:cs typeface="Arial" panose="020B0604020202020204" pitchFamily="34" charset="0"/>
              </a:rPr>
              <a:t>Tartalmi értékelés</a:t>
            </a:r>
          </a:p>
          <a:p>
            <a:pPr>
              <a:defRPr/>
            </a:pP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A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pályázati kiírásban rögzített értékelési szempontok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alapján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történik.</a:t>
            </a:r>
          </a:p>
          <a:p>
            <a:pPr>
              <a:defRPr/>
            </a:pP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u="sng" dirty="0">
                <a:latin typeface="Garamond" panose="02020404030301010803" pitchFamily="18" charset="0"/>
                <a:cs typeface="Arial" panose="020B0604020202020204" pitchFamily="34" charset="0"/>
              </a:rPr>
              <a:t>T</a:t>
            </a:r>
            <a:r>
              <a:rPr lang="hu-HU" sz="1600" u="sng" dirty="0" smtClean="0">
                <a:latin typeface="Garamond" panose="02020404030301010803" pitchFamily="18" charset="0"/>
                <a:cs typeface="Arial" panose="020B0604020202020204" pitchFamily="34" charset="0"/>
              </a:rPr>
              <a:t>isztázó </a:t>
            </a:r>
            <a:r>
              <a:rPr lang="hu-HU" sz="1600" u="sng" dirty="0">
                <a:latin typeface="Garamond" panose="02020404030301010803" pitchFamily="18" charset="0"/>
                <a:cs typeface="Arial" panose="020B0604020202020204" pitchFamily="34" charset="0"/>
              </a:rPr>
              <a:t>kérdés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1600" b="1" i="1" dirty="0">
                <a:latin typeface="Garamond" panose="02020404030301010803" pitchFamily="18" charset="0"/>
                <a:cs typeface="Arial" panose="020B0604020202020204" pitchFamily="34" charset="0"/>
              </a:rPr>
              <a:t>FH nem köteles 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tisztázó kérdést feltenni, a támogatási kérelemnek minden információt tartalmaznia kell,  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megválaszolására a határidő a kérdés jellegétől függ,</a:t>
            </a:r>
          </a:p>
          <a:p>
            <a:pPr marL="7429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a határidőn túl beérkezett választ figyelmen kívül kell hagyni.</a:t>
            </a:r>
          </a:p>
          <a:p>
            <a:pPr>
              <a:buFont typeface="Arial" pitchFamily="34" charset="0"/>
              <a:buChar char="•"/>
              <a:defRPr/>
            </a:pPr>
            <a:endParaRPr 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Amennyiben az adott szakmai szempont a tisztázó kérdések megválaszolását követően sem állapítható meg egyértelműen, az FH a </a:t>
            </a:r>
            <a:r>
              <a:rPr 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támogatási kérelmet 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az eredeti dokumentumban foglaltak alapján történő értelmezés szerint bírálja el.</a:t>
            </a:r>
          </a:p>
        </p:txBody>
      </p:sp>
    </p:spTree>
    <p:extLst>
      <p:ext uri="{BB962C8B-B14F-4D97-AF65-F5344CB8AC3E}">
        <p14:creationId xmlns:p14="http://schemas.microsoft.com/office/powerpoint/2010/main" val="2058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1"/>
          <p:cNvSpPr>
            <a:spLocks noGrp="1"/>
          </p:cNvSpPr>
          <p:nvPr>
            <p:ph type="body" sz="quarter" idx="10"/>
          </p:nvPr>
        </p:nvSpPr>
        <p:spPr>
          <a:xfrm>
            <a:off x="720000" y="1260000"/>
            <a:ext cx="7703999" cy="432000"/>
          </a:xfrm>
        </p:spPr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Mire figyeljünk I.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1"/>
          </p:nvPr>
        </p:nvSpPr>
        <p:spPr>
          <a:xfrm>
            <a:off x="720000" y="1755648"/>
            <a:ext cx="7703999" cy="4277759"/>
          </a:xfrm>
        </p:spPr>
        <p:txBody>
          <a:bodyPr lIns="0"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Adatlap kitöltése: </a:t>
            </a:r>
            <a:r>
              <a:rPr lang="hu-HU" alt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kitöltési 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útmutató a honlapon </a:t>
            </a:r>
            <a:r>
              <a:rPr lang="hu-HU" alt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elérhető, kötelezően 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kitöltendő mező ≠ „-” vagy „nem releváns”.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hu-HU" alt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Projekt 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részletes bemutatása:</a:t>
            </a:r>
          </a:p>
          <a:p>
            <a:pPr marL="54000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helyzetelemzés: általános megfogalmazás helyett konkrétumok,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adatok;</a:t>
            </a: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54000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pályázati kiírás által érintett szakterület hiányosságai: létszámok, adott esetben tendenciák,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beruházási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jellegű projektnél mi a jelenlegi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eszközellátottság;</a:t>
            </a: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54000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célok/eredmények: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a helyzetelemzésből kell levezetni, mi az ami az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ott jelzett hiányosságot csökkenti, megszünteti; legyen arányos: tervezett tevékenységek – eredmények; tisztázni kell: miért az a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tevékenység/eszköz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szükséges (és annak jellemzőit, beleértve hiánypótló jellegét is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);</a:t>
            </a: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54000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célcsoport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: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közvetlen/közvetett célcsoport ne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keveredjen;</a:t>
            </a: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54000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tervezett tevékenységek: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logikai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sorrend, projektelemek egymásra épülése GANTT </a:t>
            </a:r>
            <a:r>
              <a:rPr lang="hu-HU" alt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diagrammal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összhangban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sorszámozva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;</a:t>
            </a:r>
            <a:endParaRPr lang="hu-HU" altLang="hu-HU" sz="1600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54000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humánerőforrás: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a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projekt keretében megvalósítani tervezett tevékenységeknek megfelelően kell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bemutatni;</a:t>
            </a: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54000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projektszervezet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működése (PMR):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a menedzsment és projektben résztvevő szakértők hogyan fogják megvalósítani a projektet (nem csak a projektmenedzser és a pénzügyes), döntési/felelősségi/projektadminisztrációs rend/</a:t>
            </a:r>
            <a:r>
              <a:rPr lang="hu-HU" altLang="hu-HU" sz="1600" dirty="0" err="1">
                <a:latin typeface="Garamond" panose="02020404030301010803" pitchFamily="18" charset="0"/>
                <a:cs typeface="Arial" panose="020B0604020202020204" pitchFamily="34" charset="0"/>
              </a:rPr>
              <a:t>pü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-i folyamatok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kezelése;</a:t>
            </a:r>
          </a:p>
          <a:p>
            <a:pPr marL="54000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Osztott finanszírozás módszertana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kötelezően kitöltendő;</a:t>
            </a:r>
          </a:p>
          <a:p>
            <a:pPr lvl="1" indent="0" algn="just">
              <a:buNone/>
              <a:defRPr/>
            </a:pP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endParaRPr lang="hu-HU" altLang="hu-HU" sz="8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hu-HU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26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1"/>
          <p:cNvSpPr>
            <a:spLocks noGrp="1"/>
          </p:cNvSpPr>
          <p:nvPr>
            <p:ph type="body" sz="quarter" idx="10"/>
          </p:nvPr>
        </p:nvSpPr>
        <p:spPr>
          <a:xfrm>
            <a:off x="720000" y="1260000"/>
            <a:ext cx="7703999" cy="432000"/>
          </a:xfrm>
        </p:spPr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Mire figyeljünk II.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1"/>
          </p:nvPr>
        </p:nvSpPr>
        <p:spPr>
          <a:xfrm>
            <a:off x="720000" y="1861456"/>
            <a:ext cx="7703999" cy="4082144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Projekt részletes bemutatása:</a:t>
            </a: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indikátorok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: kizárólag a pályázati kiírás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VIII.3. mellékletében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rögzített definíció alapján értelmezhetőek az egyes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indikátorok;</a:t>
            </a: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láthatóság: hiba - nyilatkozat (vállalom), helyes - „</a:t>
            </a:r>
            <a:r>
              <a:rPr lang="hu-HU" alt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Útmutató a kedvezményezettek tájékoztatási kötelezettségeiről”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című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dokumentum alapján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be kell mutatni az adott támogatási kérelemben ténylegesen tervezett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intézkedéseket;</a:t>
            </a: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projekt időtartama: megvalósítás kezdete/vége és a tervezett tevékenységek összhangja, párhuzamosan végrehajtható 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tevékenységek, a beszerzési eljárások egyes lépései legyenek megfelelő ütemezéssel tervezve;</a:t>
            </a: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(Köz)beszerzések adatlapja – részletezésben megjelölni, hogy mely eszközök/a költségvetési tábla mely elemei tervezettek az adott eljárásban, FH honlapján közzétett – ebben a körben már kötelező melléklet!;</a:t>
            </a: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Egyéb kötelezően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csatolandó mellékletek (pl. költségvetési segédtábla (Excel táblázat) – honlapon elérhetőek;</a:t>
            </a: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lehetőség van projektkoncepció leírás csatolására (karakterkorlátos adatmezőkben megadott információk további részletezése);</a:t>
            </a: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Hiánypótlás/Tisztázó kérdés: a konkrét kérdésre és minden kérdésre válaszolni.</a:t>
            </a: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971550" lvl="1" indent="-285750" algn="just">
              <a:buFont typeface="Courier New" panose="02070309020205020404" pitchFamily="49" charset="0"/>
              <a:buChar char="o"/>
              <a:defRPr/>
            </a:pP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hu-HU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hu-HU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660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86000" y="2967335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hu-HU" altLang="hu-HU" sz="2200" b="1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/>
            <a:endParaRPr lang="hu-HU" altLang="hu-HU" sz="2200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/>
            <a:r>
              <a:rPr lang="hu-HU" altLang="hu-HU" sz="24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Köszönöm </a:t>
            </a:r>
            <a:r>
              <a:rPr lang="hu-HU" altLang="hu-HU" sz="2400" b="1" dirty="0">
                <a:latin typeface="Garamond" panose="02020404030301010803" pitchFamily="18" charset="0"/>
                <a:cs typeface="Arial" panose="020B0604020202020204" pitchFamily="34" charset="0"/>
              </a:rPr>
              <a:t>a figyelmet!</a:t>
            </a:r>
            <a:br>
              <a:rPr lang="hu-HU" altLang="hu-HU" sz="2400" b="1" dirty="0"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hu-HU" altLang="hu-HU" sz="2400" b="1" dirty="0"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hu-HU" altLang="hu-HU" sz="2400" b="1" dirty="0"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hu-HU" altLang="hu-HU" sz="2400" b="1" dirty="0">
                <a:latin typeface="Garamond" panose="02020404030301010803" pitchFamily="18" charset="0"/>
                <a:cs typeface="Arial" panose="020B0604020202020204" pitchFamily="34" charset="0"/>
              </a:rPr>
              <a:t>Sikeres pályázást kívánunk!</a:t>
            </a:r>
            <a:endParaRPr lang="hu-HU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64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1"/>
          <p:cNvSpPr>
            <a:spLocks noGrp="1"/>
          </p:cNvSpPr>
          <p:nvPr>
            <p:ph type="body" sz="quarter" idx="10"/>
          </p:nvPr>
        </p:nvSpPr>
        <p:spPr>
          <a:xfrm>
            <a:off x="720000" y="1260000"/>
            <a:ext cx="7703999" cy="432000"/>
          </a:xfrm>
        </p:spPr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Általános</a:t>
            </a:r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hu-HU" altLang="hu-H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információk I.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1"/>
          </p:nvPr>
        </p:nvSpPr>
        <p:spPr>
          <a:xfrm>
            <a:off x="777150" y="2024742"/>
            <a:ext cx="7703999" cy="4122965"/>
          </a:xfrm>
        </p:spPr>
        <p:txBody>
          <a:bodyPr/>
          <a:lstStyle/>
          <a:p>
            <a:pPr algn="ctr">
              <a:defRPr/>
            </a:pPr>
            <a:r>
              <a:rPr lang="hu-HU" dirty="0" smtClean="0"/>
              <a:t>Közzétett pályázati kiírás</a:t>
            </a:r>
          </a:p>
          <a:p>
            <a:pPr algn="ctr">
              <a:defRPr/>
            </a:pPr>
            <a:endParaRPr lang="hu-HU" dirty="0" smtClean="0"/>
          </a:p>
          <a:p>
            <a:pPr algn="ctr"/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MMIA-1.1.7/14 </a:t>
            </a:r>
            <a:r>
              <a:rPr lang="hu-HU" dirty="0"/>
              <a:t>- Az ideiglenes védelemre jogosultak </a:t>
            </a:r>
            <a:r>
              <a:rPr lang="hu-HU" dirty="0" smtClean="0"/>
              <a:t>tömeges beáramlása esetén a regisztrációs és nyilvántartási rendszerek fejlesztése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6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"/>
          <p:cNvSpPr>
            <a:spLocks noGrp="1"/>
          </p:cNvSpPr>
          <p:nvPr>
            <p:ph type="body" sz="quarter" idx="10"/>
          </p:nvPr>
        </p:nvSpPr>
        <p:spPr>
          <a:xfrm>
            <a:off x="720000" y="1179532"/>
            <a:ext cx="7703999" cy="432000"/>
          </a:xfrm>
        </p:spPr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Általános</a:t>
            </a:r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hu-HU" altLang="hu-H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információk II.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3"/>
          </p:nvPr>
        </p:nvSpPr>
        <p:spPr>
          <a:xfrm>
            <a:off x="720000" y="1675181"/>
            <a:ext cx="7060563" cy="4322419"/>
          </a:xfrm>
        </p:spPr>
        <p:txBody>
          <a:bodyPr numCol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 smtClean="0"/>
              <a:t>Elszámolhatósági időtartam:</a:t>
            </a:r>
          </a:p>
          <a:p>
            <a:r>
              <a:rPr lang="hu-HU" sz="1600" dirty="0" smtClean="0"/>
              <a:t>	 2022. február 24. </a:t>
            </a:r>
            <a:r>
              <a:rPr lang="hu-HU" sz="1600" dirty="0"/>
              <a:t>- </a:t>
            </a:r>
            <a:r>
              <a:rPr lang="hu-HU" sz="1600" dirty="0" smtClean="0"/>
              <a:t>2023. június 30. </a:t>
            </a:r>
            <a:endParaRPr lang="hu-HU" sz="1600" dirty="0" smtClean="0"/>
          </a:p>
          <a:p>
            <a:r>
              <a:rPr lang="hu-HU" sz="1600" dirty="0" smtClean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1600" dirty="0" smtClean="0"/>
              <a:t>A támogatás keretösszege (hazai társfinanszírozással együtt) összesen: </a:t>
            </a:r>
          </a:p>
          <a:p>
            <a:r>
              <a:rPr lang="hu-HU" altLang="hu-HU" sz="1600" dirty="0"/>
              <a:t>	</a:t>
            </a:r>
            <a:r>
              <a:rPr lang="hu-HU" sz="1600" dirty="0" smtClean="0"/>
              <a:t> </a:t>
            </a:r>
            <a:r>
              <a:rPr lang="hu-HU" sz="1600" dirty="0" smtClean="0"/>
              <a:t>1.0</a:t>
            </a:r>
            <a:r>
              <a:rPr lang="hu-HU" altLang="hu-HU" sz="1600" dirty="0" smtClean="0"/>
              <a:t>00.000.000 </a:t>
            </a:r>
            <a:r>
              <a:rPr lang="hu-HU" altLang="hu-HU" sz="1600" dirty="0" smtClean="0"/>
              <a:t>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1600" dirty="0" smtClean="0"/>
              <a:t>Projekt </a:t>
            </a:r>
            <a:r>
              <a:rPr lang="hu-HU" altLang="hu-HU" sz="1600" dirty="0"/>
              <a:t>költségvetés minimum és maximum </a:t>
            </a:r>
            <a:r>
              <a:rPr lang="hu-HU" altLang="hu-HU" sz="1600" dirty="0" smtClean="0"/>
              <a:t>összege:</a:t>
            </a:r>
          </a:p>
          <a:p>
            <a:r>
              <a:rPr lang="hu-HU" altLang="hu-HU" sz="1600" dirty="0" smtClean="0"/>
              <a:t>	</a:t>
            </a:r>
            <a:r>
              <a:rPr lang="hu-HU" sz="1600" dirty="0" smtClean="0"/>
              <a:t> 10</a:t>
            </a:r>
            <a:r>
              <a:rPr lang="hu-HU" altLang="hu-HU" sz="1600" dirty="0" smtClean="0"/>
              <a:t>0.000.000</a:t>
            </a:r>
            <a:r>
              <a:rPr lang="hu-HU" altLang="hu-HU" sz="1600" dirty="0" smtClean="0">
                <a:solidFill>
                  <a:srgbClr val="FF0000"/>
                </a:solidFill>
              </a:rPr>
              <a:t> </a:t>
            </a:r>
            <a:r>
              <a:rPr lang="hu-HU" altLang="hu-HU" sz="1600" dirty="0"/>
              <a:t>Ft </a:t>
            </a:r>
            <a:r>
              <a:rPr lang="hu-HU" altLang="hu-HU" sz="1600" dirty="0" smtClean="0"/>
              <a:t>– 1.000.000.000</a:t>
            </a:r>
            <a:r>
              <a:rPr lang="hu-HU" altLang="hu-HU" sz="1600" dirty="0" smtClean="0">
                <a:solidFill>
                  <a:srgbClr val="FF0000"/>
                </a:solidFill>
              </a:rPr>
              <a:t> </a:t>
            </a:r>
            <a:r>
              <a:rPr lang="hu-HU" altLang="hu-HU" sz="1600" dirty="0" smtClean="0"/>
              <a:t>Ft</a:t>
            </a:r>
            <a:endParaRPr lang="hu-HU" alt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1600" dirty="0" smtClean="0"/>
              <a:t>A költségvetés tervezése és az elszámolás is </a:t>
            </a:r>
            <a:r>
              <a:rPr lang="hu-HU" altLang="hu-HU" sz="1600" b="1" dirty="0" smtClean="0"/>
              <a:t>forintban</a:t>
            </a:r>
            <a:r>
              <a:rPr lang="hu-HU" altLang="hu-HU" sz="1600" dirty="0" smtClean="0"/>
              <a:t> történik.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1600" dirty="0" smtClean="0"/>
              <a:t>Eljárásrend: Közvetlen kijelölés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1600" dirty="0" smtClean="0"/>
              <a:t>Pályázatot benyújtó szervezet: Országos </a:t>
            </a:r>
            <a:r>
              <a:rPr lang="hu-HU" altLang="hu-HU" sz="1600" dirty="0" smtClean="0"/>
              <a:t>Rendőr-főkapitányság</a:t>
            </a:r>
            <a:endParaRPr lang="hu-HU" altLang="hu-HU" sz="1600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sz="1600" dirty="0" smtClean="0"/>
              <a:t>Az igényelt támogatás </a:t>
            </a:r>
            <a:r>
              <a:rPr lang="hu-HU" sz="1600" dirty="0"/>
              <a:t>mértéke a projekt összes elszámolható költségének 100%-a, amelyből</a:t>
            </a:r>
          </a:p>
          <a:p>
            <a:pPr marL="742950" lvl="1" indent="-285750"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hu-HU" sz="1600" dirty="0">
                <a:latin typeface="garamond" charset="0"/>
              </a:rPr>
              <a:t>az uniós hozzájárulás 75 </a:t>
            </a:r>
            <a:r>
              <a:rPr lang="hu-HU" sz="1600" dirty="0" smtClean="0">
                <a:latin typeface="garamond" charset="0"/>
              </a:rPr>
              <a:t>%,</a:t>
            </a:r>
            <a:endParaRPr lang="hu-HU" sz="1600" dirty="0">
              <a:latin typeface="garamond" charset="0"/>
            </a:endParaRPr>
          </a:p>
          <a:p>
            <a:pPr marL="742950" lvl="1" indent="-285750" algn="just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hu-HU" sz="1600" dirty="0">
                <a:latin typeface="garamond" charset="0"/>
              </a:rPr>
              <a:t>BM 25 </a:t>
            </a:r>
            <a:r>
              <a:rPr lang="hu-HU" sz="1600" dirty="0" smtClean="0">
                <a:latin typeface="garamond" charset="0"/>
              </a:rPr>
              <a:t>%- az önerő a BM hozzájárulást csökkenti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hu-HU" sz="1600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hu-HU" sz="1600" dirty="0">
              <a:solidFill>
                <a:srgbClr val="FF0000"/>
              </a:solidFill>
            </a:endParaRPr>
          </a:p>
          <a:p>
            <a:pPr lvl="1" algn="just">
              <a:spcBef>
                <a:spcPts val="0"/>
              </a:spcBef>
              <a:defRPr/>
            </a:pPr>
            <a:endParaRPr lang="hu-HU" sz="1600" dirty="0">
              <a:latin typeface="garamond" charset="0"/>
            </a:endParaRPr>
          </a:p>
          <a:p>
            <a:endParaRPr lang="hu-HU" altLang="hu-HU" sz="1600" dirty="0"/>
          </a:p>
          <a:p>
            <a:endParaRPr lang="hu-HU" altLang="hu-HU" sz="1600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765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1"/>
          <p:cNvSpPr>
            <a:spLocks noGrp="1"/>
          </p:cNvSpPr>
          <p:nvPr>
            <p:ph type="body" sz="quarter" idx="10"/>
          </p:nvPr>
        </p:nvSpPr>
        <p:spPr>
          <a:xfrm>
            <a:off x="720000" y="1260000"/>
            <a:ext cx="7703999" cy="432000"/>
          </a:xfrm>
        </p:spPr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Pályázókkal szemben támasztott követelmények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1"/>
          </p:nvPr>
        </p:nvSpPr>
        <p:spPr>
          <a:xfrm>
            <a:off x="777150" y="2024742"/>
            <a:ext cx="7703999" cy="4122965"/>
          </a:xfrm>
        </p:spPr>
        <p:txBody>
          <a:bodyPr/>
          <a:lstStyle/>
          <a:p>
            <a:pPr algn="just">
              <a:defRPr/>
            </a:pPr>
            <a:endParaRPr lang="hu-HU" dirty="0" smtClean="0"/>
          </a:p>
          <a:p>
            <a:pPr algn="just">
              <a:defRPr/>
            </a:pPr>
            <a:r>
              <a:rPr lang="hu-HU" dirty="0" smtClean="0"/>
              <a:t>Pályázati </a:t>
            </a:r>
            <a:r>
              <a:rPr lang="hu-HU" dirty="0"/>
              <a:t>kiírás II. pontja: </a:t>
            </a:r>
          </a:p>
          <a:p>
            <a:pPr algn="just">
              <a:defRPr/>
            </a:pPr>
            <a:endParaRPr lang="hu-HU" dirty="0"/>
          </a:p>
          <a:p>
            <a:pPr algn="just">
              <a:defRPr/>
            </a:pPr>
            <a:r>
              <a:rPr lang="hu-HU" dirty="0"/>
              <a:t>II.1. Szervezeti alkalmasság </a:t>
            </a:r>
            <a:r>
              <a:rPr lang="hu-HU" dirty="0" smtClean="0"/>
              <a:t>(jogszabályi </a:t>
            </a:r>
            <a:r>
              <a:rPr lang="hu-HU" dirty="0"/>
              <a:t>előírásoknak való megfelelőség vizsgálata </a:t>
            </a:r>
            <a:r>
              <a:rPr lang="hu-HU" dirty="0" smtClean="0"/>
              <a:t>)</a:t>
            </a:r>
          </a:p>
          <a:p>
            <a:pPr algn="just">
              <a:defRPr/>
            </a:pPr>
            <a:endParaRPr lang="hu-HU" dirty="0"/>
          </a:p>
          <a:p>
            <a:pPr algn="just">
              <a:defRPr/>
            </a:pPr>
            <a:endParaRPr lang="hu-HU" dirty="0"/>
          </a:p>
          <a:p>
            <a:pPr algn="just">
              <a:defRPr/>
            </a:pPr>
            <a:r>
              <a:rPr lang="hu-HU" dirty="0"/>
              <a:t>II.2. Gazdasági és pénzügyi alkalmasság</a:t>
            </a:r>
          </a:p>
          <a:p>
            <a:pPr algn="just">
              <a:defRPr/>
            </a:pPr>
            <a:endParaRPr lang="hu-HU" dirty="0"/>
          </a:p>
          <a:p>
            <a:pPr algn="ctr">
              <a:defRPr/>
            </a:pPr>
            <a:r>
              <a:rPr lang="hu-HU" b="1" i="1" dirty="0"/>
              <a:t>Bármely követelménynek történő meg nem felelés automatikus kizárást von maga után!</a:t>
            </a:r>
          </a:p>
        </p:txBody>
      </p:sp>
    </p:spTree>
    <p:extLst>
      <p:ext uri="{BB962C8B-B14F-4D97-AF65-F5344CB8AC3E}">
        <p14:creationId xmlns:p14="http://schemas.microsoft.com/office/powerpoint/2010/main" val="308418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1"/>
          <p:cNvSpPr>
            <a:spLocks noGrp="1"/>
          </p:cNvSpPr>
          <p:nvPr>
            <p:ph type="body" sz="quarter" idx="10"/>
          </p:nvPr>
        </p:nvSpPr>
        <p:spPr>
          <a:xfrm>
            <a:off x="720000" y="1260000"/>
            <a:ext cx="7703999" cy="432000"/>
          </a:xfrm>
        </p:spPr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Technikai/formai követelmények – kizáró okok 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8" name="Szöveg helye 3"/>
          <p:cNvSpPr>
            <a:spLocks noGrp="1"/>
          </p:cNvSpPr>
          <p:nvPr>
            <p:ph type="body" sz="quarter" idx="13"/>
          </p:nvPr>
        </p:nvSpPr>
        <p:spPr>
          <a:xfrm>
            <a:off x="720000" y="1934936"/>
            <a:ext cx="7703999" cy="3575957"/>
          </a:xfrm>
        </p:spPr>
        <p:txBody>
          <a:bodyPr numCol="1"/>
          <a:lstStyle/>
          <a:p>
            <a:pPr>
              <a:defRPr/>
            </a:pPr>
            <a:endParaRPr lang="hu-HU" altLang="hu-HU" sz="1600" dirty="0" smtClean="0"/>
          </a:p>
          <a:p>
            <a:pPr>
              <a:defRPr/>
            </a:pPr>
            <a:endParaRPr lang="hu-HU" altLang="hu-HU" sz="1600" dirty="0"/>
          </a:p>
          <a:p>
            <a:pPr>
              <a:defRPr/>
            </a:pPr>
            <a:endParaRPr lang="hu-HU" altLang="hu-HU" sz="1600" dirty="0" smtClean="0"/>
          </a:p>
          <a:p>
            <a:pPr>
              <a:defRPr/>
            </a:pPr>
            <a:r>
              <a:rPr lang="hu-HU" altLang="hu-HU" sz="1600" dirty="0" smtClean="0"/>
              <a:t>A támogatási kérelem </a:t>
            </a:r>
            <a:r>
              <a:rPr lang="hu-HU" altLang="hu-HU" sz="1600" dirty="0"/>
              <a:t>automatikus kizárását vonja maga után, amennyiben a pályázati dokumentáció az alábbi kritériumnak nem felel meg:</a:t>
            </a:r>
          </a:p>
          <a:p>
            <a:pPr>
              <a:buFont typeface="Arial" pitchFamily="34" charset="0"/>
              <a:buChar char="•"/>
              <a:defRPr/>
            </a:pPr>
            <a:endParaRPr lang="hu-HU" altLang="hu-HU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altLang="hu-HU" sz="1600" dirty="0"/>
              <a:t>Támogatási kérelmet </a:t>
            </a:r>
            <a:r>
              <a:rPr lang="hu-HU" altLang="hu-HU" sz="1600" dirty="0" smtClean="0"/>
              <a:t>nem támogatásra </a:t>
            </a:r>
            <a:r>
              <a:rPr lang="hu-HU" altLang="hu-HU" sz="1600" dirty="0"/>
              <a:t>jogosult szervezet nyújtotta </a:t>
            </a:r>
            <a:r>
              <a:rPr lang="hu-HU" altLang="hu-HU" sz="1600" dirty="0" smtClean="0"/>
              <a:t>be.</a:t>
            </a:r>
          </a:p>
          <a:p>
            <a:pPr>
              <a:defRPr/>
            </a:pPr>
            <a:r>
              <a:rPr lang="hu-HU" sz="1600" smtClean="0"/>
              <a:t>	</a:t>
            </a:r>
            <a:endParaRPr lang="hu-HU" altLang="hu-HU" sz="16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hu-HU" altLang="hu-HU" sz="1600" dirty="0" smtClean="0"/>
              <a:t>Ha </a:t>
            </a:r>
            <a:r>
              <a:rPr lang="hu-HU" altLang="hu-HU" sz="1600" dirty="0"/>
              <a:t>a támogatást igénylő </a:t>
            </a:r>
            <a:r>
              <a:rPr lang="hu-HU" altLang="hu-HU" sz="1600" dirty="0" smtClean="0"/>
              <a:t>a nyilatkozat </a:t>
            </a:r>
            <a:r>
              <a:rPr lang="hu-HU" altLang="hu-HU" sz="1600" dirty="0"/>
              <a:t>eredeti </a:t>
            </a:r>
            <a:r>
              <a:rPr lang="hu-HU" altLang="hu-HU" sz="1600" dirty="0" smtClean="0"/>
              <a:t>(papír alapú/e-aláírással ellátott) példányát </a:t>
            </a:r>
            <a:r>
              <a:rPr lang="hu-HU" altLang="hu-HU" sz="1600" dirty="0"/>
              <a:t>határidőre nem nyújtotta be, az hiányos, illetve </a:t>
            </a:r>
            <a:r>
              <a:rPr lang="hu-HU" altLang="hu-HU" sz="1600" dirty="0" smtClean="0"/>
              <a:t>hibás.</a:t>
            </a:r>
            <a:endParaRPr lang="hu-HU" altLang="hu-HU" sz="1600" dirty="0"/>
          </a:p>
          <a:p>
            <a:pPr>
              <a:defRPr/>
            </a:pPr>
            <a:endParaRPr lang="hu-HU" altLang="hu-HU" sz="1600" dirty="0"/>
          </a:p>
          <a:p>
            <a:pPr algn="ctr">
              <a:defRPr/>
            </a:pPr>
            <a:r>
              <a:rPr lang="hu-HU" altLang="hu-HU" sz="1600" b="1" dirty="0"/>
              <a:t>Ez esetben a támogatási kérelem hiánypótlás nélkül elutasításra </a:t>
            </a:r>
            <a:r>
              <a:rPr lang="hu-HU" altLang="hu-HU" sz="1600" b="1" dirty="0" smtClean="0"/>
              <a:t>kerül!</a:t>
            </a:r>
            <a:endParaRPr lang="hu-HU" altLang="hu-HU" sz="1600" b="1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998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1"/>
          <p:cNvSpPr>
            <a:spLocks noGrp="1"/>
          </p:cNvSpPr>
          <p:nvPr>
            <p:ph type="body" sz="quarter" idx="10"/>
          </p:nvPr>
        </p:nvSpPr>
        <p:spPr>
          <a:xfrm>
            <a:off x="720000" y="1260000"/>
            <a:ext cx="7703999" cy="432000"/>
          </a:xfrm>
        </p:spPr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Szakmai követelmények</a:t>
            </a:r>
            <a:endParaRPr lang="hu-HU" dirty="0"/>
          </a:p>
        </p:txBody>
      </p:sp>
      <p:sp>
        <p:nvSpPr>
          <p:cNvPr id="8" name="Szöveg helye 3"/>
          <p:cNvSpPr>
            <a:spLocks noGrp="1"/>
          </p:cNvSpPr>
          <p:nvPr>
            <p:ph type="body" sz="quarter" idx="13"/>
          </p:nvPr>
        </p:nvSpPr>
        <p:spPr>
          <a:xfrm>
            <a:off x="720000" y="2122714"/>
            <a:ext cx="7703999" cy="3874886"/>
          </a:xfrm>
        </p:spPr>
        <p:txBody>
          <a:bodyPr numCol="1"/>
          <a:lstStyle/>
          <a:p>
            <a:pPr>
              <a:defRPr/>
            </a:pPr>
            <a:endParaRPr lang="hu-HU" altLang="hu-HU" sz="1600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defRPr/>
            </a:pPr>
            <a:endParaRPr lang="hu-HU" altLang="hu-HU" sz="1600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A támogatási kérelemnek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az alábbi szakmai követelményeknek kell megfelelnie (pályázati kiírás I.3 pontja):</a:t>
            </a:r>
          </a:p>
          <a:p>
            <a:pPr algn="ctr">
              <a:defRPr/>
            </a:pP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A támogatási kérelemnek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a kiírásban </a:t>
            </a:r>
            <a:r>
              <a:rPr lang="hu-HU" altLang="hu-HU" sz="1600" u="sng" dirty="0">
                <a:latin typeface="Garamond" panose="02020404030301010803" pitchFamily="18" charset="0"/>
                <a:cs typeface="Arial" panose="020B0604020202020204" pitchFamily="34" charset="0"/>
              </a:rPr>
              <a:t>meghatározott </a:t>
            </a:r>
            <a:r>
              <a:rPr lang="hu-HU" altLang="hu-HU" sz="1600" u="sng" dirty="0" smtClean="0">
                <a:latin typeface="Garamond" panose="02020404030301010803" pitchFamily="18" charset="0"/>
                <a:cs typeface="Arial" panose="020B0604020202020204" pitchFamily="34" charset="0"/>
              </a:rPr>
              <a:t>célokra és támogatható tevékenységekre</a:t>
            </a:r>
            <a:r>
              <a:rPr lang="hu-HU" alt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kell irányulniuk, illetve a </a:t>
            </a:r>
            <a:r>
              <a:rPr lang="hu-HU" altLang="hu-HU" sz="1600" u="sng" dirty="0">
                <a:latin typeface="Garamond" panose="02020404030301010803" pitchFamily="18" charset="0"/>
                <a:cs typeface="Arial" panose="020B0604020202020204" pitchFamily="34" charset="0"/>
              </a:rPr>
              <a:t>meghatározott célcsoportot</a:t>
            </a: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kell megcéloznia. </a:t>
            </a:r>
          </a:p>
          <a:p>
            <a:pPr>
              <a:defRPr/>
            </a:pPr>
            <a:endParaRPr lang="hu-HU" alt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alt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A fenti összhang megteremtése a tartalmi leírásoknál is szükséges.</a:t>
            </a:r>
          </a:p>
        </p:txBody>
      </p:sp>
    </p:spTree>
    <p:extLst>
      <p:ext uri="{BB962C8B-B14F-4D97-AF65-F5344CB8AC3E}">
        <p14:creationId xmlns:p14="http://schemas.microsoft.com/office/powerpoint/2010/main" val="4429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1"/>
          <p:cNvSpPr>
            <a:spLocks noGrp="1"/>
          </p:cNvSpPr>
          <p:nvPr>
            <p:ph type="body" sz="quarter" idx="10"/>
          </p:nvPr>
        </p:nvSpPr>
        <p:spPr>
          <a:xfrm>
            <a:off x="720000" y="1260000"/>
            <a:ext cx="7703999" cy="432000"/>
          </a:xfrm>
        </p:spPr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Szakmai követelmények</a:t>
            </a:r>
            <a:endParaRPr lang="hu-HU" dirty="0"/>
          </a:p>
          <a:p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1"/>
          </p:nvPr>
        </p:nvSpPr>
        <p:spPr>
          <a:xfrm>
            <a:off x="720000" y="1799999"/>
            <a:ext cx="7703999" cy="4168093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endParaRPr lang="hu-HU" altLang="hu-HU" u="sng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altLang="hu-HU" u="sng" dirty="0" smtClean="0">
                <a:latin typeface="Garamond" panose="02020404030301010803" pitchFamily="18" charset="0"/>
                <a:cs typeface="Arial" panose="020B0604020202020204" pitchFamily="34" charset="0"/>
              </a:rPr>
              <a:t>Mérföldkövek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A 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projekt életútjának jelentős állomásaihoz tervezett tevékenységek - költségek beállítása </a:t>
            </a:r>
            <a:r>
              <a:rPr lang="hu-HU" alt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kötelező.</a:t>
            </a:r>
            <a:endParaRPr lang="hu-HU" altLang="hu-HU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A mérföldkövekhez beállított költségek összegének meg kell egyeznie a projekt összköltségével.</a:t>
            </a:r>
          </a:p>
          <a:p>
            <a:pPr algn="just">
              <a:spcBef>
                <a:spcPts val="0"/>
              </a:spcBef>
              <a:defRPr/>
            </a:pPr>
            <a:endParaRPr lang="hu-HU" altLang="hu-HU" u="sng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altLang="hu-HU" u="sng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GANTT-diagram</a:t>
            </a:r>
            <a:r>
              <a:rPr lang="hu-HU" altLang="hu-HU" u="sng" dirty="0">
                <a:latin typeface="Garamond" panose="02020404030301010803" pitchFamily="18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alt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FH honlapján elérhető, kötelező mellékletként csatolni </a:t>
            </a:r>
            <a:r>
              <a:rPr lang="hu-HU" altLang="hu-HU" dirty="0" err="1" smtClean="0">
                <a:latin typeface="Garamond" panose="02020404030301010803" pitchFamily="18" charset="0"/>
                <a:cs typeface="Arial" panose="020B0604020202020204" pitchFamily="34" charset="0"/>
              </a:rPr>
              <a:t>EPTK-ba</a:t>
            </a:r>
            <a:r>
              <a:rPr lang="hu-HU" alt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.</a:t>
            </a:r>
            <a:endParaRPr lang="hu-HU" altLang="hu-HU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endParaRPr lang="hu-HU" altLang="hu-HU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u="sng" dirty="0" smtClean="0">
                <a:latin typeface="Garamond" panose="02020404030301010803" pitchFamily="18" charset="0"/>
                <a:cs typeface="Arial" panose="020B0604020202020204" pitchFamily="34" charset="0"/>
              </a:rPr>
              <a:t>Indikátorok</a:t>
            </a:r>
            <a:r>
              <a:rPr 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Az </a:t>
            </a:r>
            <a:r>
              <a:rPr lang="hu-HU" dirty="0">
                <a:latin typeface="Garamond" panose="02020404030301010803" pitchFamily="18" charset="0"/>
                <a:cs typeface="Arial" panose="020B0604020202020204" pitchFamily="34" charset="0"/>
              </a:rPr>
              <a:t>elérhető indikátorkészlet az elektronikus rendszerben előre rögzítettekre limitált.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dirty="0">
                <a:latin typeface="Garamond" panose="02020404030301010803" pitchFamily="18" charset="0"/>
                <a:cs typeface="Arial" panose="020B0604020202020204" pitchFamily="34" charset="0"/>
              </a:rPr>
              <a:t>A projekt szempontjából valamennyi releváns indikátort ki kell választani.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699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1"/>
          <p:cNvSpPr>
            <a:spLocks noGrp="1"/>
          </p:cNvSpPr>
          <p:nvPr>
            <p:ph type="body" sz="quarter" idx="10"/>
          </p:nvPr>
        </p:nvSpPr>
        <p:spPr>
          <a:xfrm>
            <a:off x="720000" y="1260000"/>
            <a:ext cx="7703999" cy="432000"/>
          </a:xfrm>
        </p:spPr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Pályázatok benyújtása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1"/>
          </p:nvPr>
        </p:nvSpPr>
        <p:spPr>
          <a:xfrm>
            <a:off x="720000" y="1799999"/>
            <a:ext cx="7703999" cy="4731429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endParaRPr lang="hu-HU" altLang="hu-HU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alt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A támogatási kérelmek beérkezésének 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végső határideje:  </a:t>
            </a:r>
          </a:p>
          <a:p>
            <a:pPr algn="just">
              <a:spcBef>
                <a:spcPts val="0"/>
              </a:spcBef>
              <a:defRPr/>
            </a:pPr>
            <a:r>
              <a:rPr lang="hu-HU" altLang="hu-HU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2022. </a:t>
            </a:r>
            <a:r>
              <a:rPr lang="hu-HU" altLang="hu-HU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július 5-én 12.00 </a:t>
            </a:r>
            <a:r>
              <a:rPr lang="hu-HU" altLang="hu-HU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óra</a:t>
            </a:r>
          </a:p>
          <a:p>
            <a:pPr algn="just">
              <a:spcBef>
                <a:spcPts val="0"/>
              </a:spcBef>
              <a:defRPr/>
            </a:pPr>
            <a:endParaRPr lang="hu-HU" altLang="hu-HU" b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	</a:t>
            </a:r>
            <a:r>
              <a:rPr lang="hu-HU" altLang="hu-HU" u="sng" dirty="0">
                <a:latin typeface="Garamond" panose="02020404030301010803" pitchFamily="18" charset="0"/>
                <a:cs typeface="Arial" panose="020B0604020202020204" pitchFamily="34" charset="0"/>
              </a:rPr>
              <a:t>Határidőn túl a rendszer nem fogad be </a:t>
            </a:r>
            <a:r>
              <a:rPr lang="hu-HU" altLang="hu-HU" u="sng" dirty="0" smtClean="0">
                <a:latin typeface="Garamond" panose="02020404030301010803" pitchFamily="18" charset="0"/>
                <a:cs typeface="Arial" panose="020B0604020202020204" pitchFamily="34" charset="0"/>
              </a:rPr>
              <a:t>támogatási kérelmet!</a:t>
            </a:r>
            <a:endParaRPr lang="hu-HU" altLang="hu-HU" u="sng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endParaRPr lang="hu-HU" altLang="hu-HU" b="1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altLang="hu-HU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A támogatási kérelmeket </a:t>
            </a:r>
            <a:r>
              <a:rPr lang="hu-HU" altLang="hu-HU" b="1" dirty="0">
                <a:latin typeface="Garamond" panose="02020404030301010803" pitchFamily="18" charset="0"/>
                <a:cs typeface="Arial" panose="020B0604020202020204" pitchFamily="34" charset="0"/>
              </a:rPr>
              <a:t>elektronikusan, az EPTK informatikai rendszeren keresztül szükséges benyújtani.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endParaRPr lang="hu-HU" altLang="hu-HU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endParaRPr lang="hu-HU" altLang="hu-HU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endParaRPr lang="hu-HU" altLang="hu-HU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alt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Személyes/postai 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kézbesítés (kizárólag a nyilatkozatot illetően): </a:t>
            </a:r>
            <a:r>
              <a:rPr lang="hu-HU" alt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a nyilatkozat papíralapú példányát a </a:t>
            </a:r>
            <a:r>
              <a:rPr lang="hu-HU" altLang="hu-HU" dirty="0" smtClean="0">
                <a:latin typeface="Garamond" panose="02020404030301010803" pitchFamily="18" charset="0"/>
                <a:cs typeface="Arial" panose="020B0604020202020204" pitchFamily="34" charset="0"/>
              </a:rPr>
              <a:t>támogatási kérelem benyújtását követő </a:t>
            </a:r>
            <a:r>
              <a:rPr lang="hu-HU" altLang="hu-HU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7 naptári napon belül kell benyújtani.</a:t>
            </a:r>
          </a:p>
          <a:p>
            <a:pPr>
              <a:spcBef>
                <a:spcPts val="0"/>
              </a:spcBef>
              <a:defRPr/>
            </a:pPr>
            <a:r>
              <a:rPr lang="hu-HU" altLang="hu-HU" u="sng" dirty="0" smtClean="0">
                <a:latin typeface="Garamond" panose="02020404030301010803" pitchFamily="18" charset="0"/>
                <a:cs typeface="Arial" panose="020B0604020202020204" pitchFamily="34" charset="0"/>
              </a:rPr>
              <a:t>Kézbesítési </a:t>
            </a:r>
            <a:r>
              <a:rPr lang="hu-HU" altLang="hu-HU" u="sng" dirty="0">
                <a:latin typeface="Garamond" panose="02020404030301010803" pitchFamily="18" charset="0"/>
                <a:cs typeface="Arial" panose="020B0604020202020204" pitchFamily="34" charset="0"/>
              </a:rPr>
              <a:t>cím: 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/>
            </a:r>
            <a:b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Belügyminisztérium TKFO, Tóth Judit főosztályvezető </a:t>
            </a:r>
            <a:r>
              <a:rPr lang="hu-HU" altLang="hu-HU" dirty="0" err="1">
                <a:latin typeface="Garamond" panose="02020404030301010803" pitchFamily="18" charset="0"/>
                <a:cs typeface="Arial" panose="020B0604020202020204" pitchFamily="34" charset="0"/>
              </a:rPr>
              <a:t>sk</a:t>
            </a: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b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</a:b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1051 Budapest, József Attila u. 2-4. 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hu-HU" alt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Személyes kézbesítés esetén a nyilatkozatot kizárólag lezárt borítékban a Belügyminisztérium József Attila utcai bejáratánál lehet benyújtani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94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1"/>
          <p:cNvSpPr>
            <a:spLocks noGrp="1"/>
          </p:cNvSpPr>
          <p:nvPr>
            <p:ph type="body" sz="quarter" idx="10"/>
          </p:nvPr>
        </p:nvSpPr>
        <p:spPr>
          <a:xfrm>
            <a:off x="720000" y="1260000"/>
            <a:ext cx="7703999" cy="432000"/>
          </a:xfrm>
        </p:spPr>
        <p:txBody>
          <a:bodyPr/>
          <a:lstStyle/>
          <a:p>
            <a:pPr algn="ctr"/>
            <a:r>
              <a:rPr lang="hu-HU" altLang="hu-HU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cs typeface="Arial" pitchFamily="34" charset="0"/>
              </a:rPr>
              <a:t>Hiánypótlás / értesítés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8" name="Szöveg helye 2"/>
          <p:cNvSpPr>
            <a:spLocks noGrp="1"/>
          </p:cNvSpPr>
          <p:nvPr>
            <p:ph type="body" sz="quarter" idx="11"/>
          </p:nvPr>
        </p:nvSpPr>
        <p:spPr>
          <a:xfrm>
            <a:off x="720000" y="1800000"/>
            <a:ext cx="7703999" cy="4429350"/>
          </a:xfrm>
        </p:spPr>
        <p:txBody>
          <a:bodyPr/>
          <a:lstStyle/>
          <a:p>
            <a:pPr algn="just">
              <a:spcBef>
                <a:spcPts val="0"/>
              </a:spcBef>
              <a:defRPr/>
            </a:pPr>
            <a:endParaRPr lang="hu-HU" altLang="hu-HU" sz="1800" b="1" u="sng" dirty="0" smtClean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altLang="hu-HU" sz="1800" b="1" u="sng" dirty="0" smtClean="0">
                <a:latin typeface="Garamond" panose="02020404030301010803" pitchFamily="18" charset="0"/>
                <a:cs typeface="Arial" panose="020B0604020202020204" pitchFamily="34" charset="0"/>
              </a:rPr>
              <a:t>Jogosultsági </a:t>
            </a:r>
            <a:r>
              <a:rPr lang="hu-HU" altLang="hu-HU" sz="1800" b="1" u="sng" dirty="0">
                <a:latin typeface="Garamond" panose="02020404030301010803" pitchFamily="18" charset="0"/>
                <a:cs typeface="Arial" panose="020B0604020202020204" pitchFamily="34" charset="0"/>
              </a:rPr>
              <a:t>ellenőrzés </a:t>
            </a:r>
          </a:p>
          <a:p>
            <a:pPr algn="just">
              <a:spcBef>
                <a:spcPts val="0"/>
              </a:spcBef>
              <a:defRPr/>
            </a:pPr>
            <a:endParaRPr lang="hu-HU" altLang="hu-HU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hu-HU" altLang="hu-HU" dirty="0">
                <a:latin typeface="Garamond" panose="02020404030301010803" pitchFamily="18" charset="0"/>
                <a:cs typeface="Arial" panose="020B0604020202020204" pitchFamily="34" charset="0"/>
              </a:rPr>
              <a:t>A jogosultsági ellenőrzést az FH a kiírásban szereplő hiánypótoltatható és nem hiánypótoltatható szempontok szerint végzi. </a:t>
            </a:r>
          </a:p>
          <a:p>
            <a:pPr algn="just">
              <a:spcBef>
                <a:spcPts val="0"/>
              </a:spcBef>
              <a:defRPr/>
            </a:pPr>
            <a:endParaRPr lang="hu-HU" altLang="hu-HU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A</a:t>
            </a:r>
            <a:r>
              <a:rPr 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mennyiben 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a támogatási kérelem a nem hiánypótoltatható jogosultsági feltételeknek nem felel meg, a támogatási kérelmet további vizsgálat nélkül el kell </a:t>
            </a:r>
            <a:r>
              <a:rPr 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utasítani.</a:t>
            </a:r>
            <a:endParaRPr 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Hiánypótoltatható jogosultsági feltételekkel kapcsolatosan egy alkalommal van lehetőség hiánypótlásra, ennek eredménytelensége esetén az FH a támogatási kérelmet </a:t>
            </a:r>
            <a:r>
              <a:rPr 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elutasítja. </a:t>
            </a:r>
            <a:endParaRPr 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Amennyiben</a:t>
            </a:r>
            <a:r>
              <a:rPr lang="hu-HU" sz="1600" dirty="0">
                <a:latin typeface="Garamond" panose="02020404030301010803" pitchFamily="18" charset="0"/>
                <a:cs typeface="Arial" panose="020B0604020202020204" pitchFamily="34" charset="0"/>
              </a:rPr>
              <a:t> a támogatási kérelem </a:t>
            </a:r>
            <a:r>
              <a:rPr 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jogosultsági feltételeknek megfelel, az FH </a:t>
            </a:r>
            <a:r>
              <a:rPr lang="hu-HU" sz="16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megkezdi a </a:t>
            </a:r>
            <a:r>
              <a:rPr lang="hu-HU" sz="1600" b="1" dirty="0">
                <a:latin typeface="Garamond" panose="02020404030301010803" pitchFamily="18" charset="0"/>
                <a:cs typeface="Arial" panose="020B0604020202020204" pitchFamily="34" charset="0"/>
              </a:rPr>
              <a:t>kérelem tartalmi  </a:t>
            </a:r>
            <a:r>
              <a:rPr lang="hu-HU" sz="1600" b="1" dirty="0" smtClean="0">
                <a:latin typeface="Garamond" panose="02020404030301010803" pitchFamily="18" charset="0"/>
                <a:cs typeface="Arial" panose="020B0604020202020204" pitchFamily="34" charset="0"/>
              </a:rPr>
              <a:t>értékelését.</a:t>
            </a:r>
            <a:r>
              <a:rPr lang="hu-HU" sz="1600" dirty="0" smtClean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endParaRPr lang="hu-HU" sz="1600" dirty="0"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ügyiAlapok(mester)_BBA+MMIA_H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 algn="r">
          <a:defRPr sz="1800" b="1" dirty="0" smtClean="0">
            <a:latin typeface="Garamond" charset="0"/>
            <a:ea typeface="ヒラギノ角ゴ Pro W3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elügyiAlapok(mester)_MMIA_HU" id="{77488106-1006-4042-A711-2D6D69DC91F9}" vid="{9A72AA66-0EA8-2040-B875-D113945EF0C0}"/>
    </a:ext>
  </a:extLst>
</a:theme>
</file>

<file path=ppt/theme/theme2.xml><?xml version="1.0" encoding="utf-8"?>
<a:theme xmlns:a="http://schemas.openxmlformats.org/drawingml/2006/main" name="Belső oldal (magyar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lügyiAlapok(mester)_MMIA_HU" id="{77488106-1006-4042-A711-2D6D69DC91F9}" vid="{088A9A58-5B33-CA41-B137-95BF4E5557C5}"/>
    </a:ext>
  </a:extLst>
</a:theme>
</file>

<file path=ppt/theme/theme3.xml><?xml version="1.0" encoding="utf-8"?>
<a:theme xmlns:a="http://schemas.openxmlformats.org/drawingml/2006/main" name="Záró dia (magyar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lügyiAlapok(mester)_MMIA_HU" id="{77488106-1006-4042-A711-2D6D69DC91F9}" vid="{87228BBF-400E-2842-B0A1-58C62914A7A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A1CC044A958C34D8819A9272FB0B2C6" ma:contentTypeVersion="1" ma:contentTypeDescription="Új dokumentum létrehozása." ma:contentTypeScope="" ma:versionID="b6bc2333749a45ab38121b5408494f10">
  <xsd:schema xmlns:xsd="http://www.w3.org/2001/XMLSchema" xmlns:xs="http://www.w3.org/2001/XMLSchema" xmlns:p="http://schemas.microsoft.com/office/2006/metadata/properties" xmlns:ns2="2599d8ae-46cd-434b-99aa-dc5fe5ca1ac6" targetNamespace="http://schemas.microsoft.com/office/2006/metadata/properties" ma:root="true" ma:fieldsID="19aca236d3c4e33eea47a277ecbc9b47" ns2:_="">
    <xsd:import namespace="2599d8ae-46cd-434b-99aa-dc5fe5ca1a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9d8ae-46cd-434b-99aa-dc5fe5ca1a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102B7A-E656-4A14-BEFD-0B2D79BC3DAD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599d8ae-46cd-434b-99aa-dc5fe5ca1ac6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2B42EB5-2049-40FF-93C6-26F2C3BD3C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7AD55C-28F3-445C-8893-120F154864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9d8ae-46cd-434b-99aa-dc5fe5ca1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BelügyiAlapok(mester)_BBA+MMIA_HU</Template>
  <TotalTime>274</TotalTime>
  <Words>695</Words>
  <Application>Microsoft Office PowerPoint</Application>
  <PresentationFormat>Diavetítés a képernyőre (4:3 oldalarány)</PresentationFormat>
  <Paragraphs>126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13</vt:i4>
      </vt:variant>
    </vt:vector>
  </HeadingPairs>
  <TitlesOfParts>
    <vt:vector size="16" baseType="lpstr">
      <vt:lpstr>BelügyiAlapok(mester)_BBA+MMIA_HU</vt:lpstr>
      <vt:lpstr>Belső oldal (magyar)</vt:lpstr>
      <vt:lpstr>Záró dia (magyar)</vt:lpstr>
      <vt:lpstr> Menekültügyi, Migrációs és Integrációs Alap  PályázTatás - Alapvető Információk  2022. június 8.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Kiss Boglárka</dc:creator>
  <cp:lastModifiedBy>Nagy Andrea</cp:lastModifiedBy>
  <cp:revision>35</cp:revision>
  <dcterms:created xsi:type="dcterms:W3CDTF">2020-07-23T09:52:15Z</dcterms:created>
  <dcterms:modified xsi:type="dcterms:W3CDTF">2022-06-07T07:04:10Z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0x0101005A1CC044A958C34D8819A9272FB0B2C6</vt:lpwstr>
  </property>
</Properties>
</file>